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9906000" cy="6858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52" y="18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215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9602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163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87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405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5277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6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43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657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030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599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21D2F-7A12-4582-875A-34BF37B31970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6BEB-630A-4279-87E9-E9E2CE9B9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588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934575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355" y="5661248"/>
            <a:ext cx="985980" cy="7371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8491" y="5589240"/>
            <a:ext cx="936104" cy="9296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9606" y="5661248"/>
            <a:ext cx="685081" cy="7616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3299" y="5661248"/>
            <a:ext cx="558997" cy="7285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4848" y="5601939"/>
            <a:ext cx="801315" cy="8513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55459" y="5733256"/>
            <a:ext cx="8451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μήμα</a:t>
            </a:r>
          </a:p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ναπτύξεως</a:t>
            </a:r>
          </a:p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δάτων</a:t>
            </a:r>
            <a:endParaRPr lang="el-GR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1658" y="5733256"/>
            <a:ext cx="11624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υμβούλιο</a:t>
            </a:r>
          </a:p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δατοπρομήθειας</a:t>
            </a:r>
          </a:p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ευκωσίας</a:t>
            </a:r>
            <a:endParaRPr lang="el-GR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5525" y="5733256"/>
            <a:ext cx="11624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υμβούλιο</a:t>
            </a:r>
          </a:p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δατοπρομήθειας</a:t>
            </a:r>
          </a:p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εμεσού</a:t>
            </a:r>
            <a:endParaRPr lang="el-GR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049" y="5733256"/>
            <a:ext cx="11624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υμβούλιο</a:t>
            </a:r>
          </a:p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δατοπρομήθειας</a:t>
            </a:r>
          </a:p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άρνακας</a:t>
            </a:r>
            <a:endParaRPr lang="el-GR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02587" y="573325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Δήμος</a:t>
            </a:r>
          </a:p>
          <a:p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Πάφου</a:t>
            </a:r>
            <a:endParaRPr lang="el-GR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913440" y="5717520"/>
            <a:ext cx="883920" cy="585470"/>
            <a:chOff x="0" y="0"/>
            <a:chExt cx="884237" cy="58578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" name="Rectangle 14"/>
            <p:cNvSpPr/>
            <p:nvPr/>
          </p:nvSpPr>
          <p:spPr>
            <a:xfrm>
              <a:off x="0" y="0"/>
              <a:ext cx="884237" cy="585787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l-GR" sz="1100">
                  <a:effectLst/>
                  <a:ea typeface="Times New Roman"/>
                  <a:cs typeface="Times New Roman"/>
                </a:rPr>
                <a:t> </a:t>
              </a:r>
              <a:endParaRPr lang="el-GR" sz="1100">
                <a:effectLst/>
                <a:ea typeface="Calibri"/>
                <a:cs typeface="Times New Roman"/>
              </a:endParaRPr>
            </a:p>
          </p:txBody>
        </p:sp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84237" cy="58578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17280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495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Γενικά: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Ο διαγωνισμός «Δημιουργώ με το Νερό» αφορά τη συγγραφή παραμυθιού με θέμα το νερό και προκηρύσσεται με τη συνεργασία του Τμήματος Αναπτύξεως Υδάτων 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(ΤΑΥ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του Υπουργείου Γεωργίας, Φυσικών Πόρων και Περιβάλλοντος και των Συμβουλίων Υδατοπρομήθειας Λευκωσίας, Λεμεσού, Λάρνακας, Αμμοχώστου, καθώς και του Δήμου Πάφου. Ο διαγωνισμός στοχεύει στην ενασχόληση των μαθητών Δημοτικών Σχολείων, με ένα από τα βασικότερα θέματα που απασχολούν όλο τον πλανήτη, το νερό. Απώτερος σκοπός είναι η ευαισθητοποίηση των μαθητών στην σωστή διαχείριση και εξοικονόμηση του νερού.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56792"/>
            <a:ext cx="495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Προδιαγραφές παραμυθιού: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Να είναι διαστάσεων Α5 (14,8 Χ 21), με αριθμό σελίδων από 24 μέχρι 48.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Να είναι δαχτυλογραφημένο σε διπλό διάστημα με γραμματοσειρά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Arial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και μέγεθος γραμμάτων 14.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Να είναι εικονογραφημένο με ζωγραφιές από τα παιδιά του σχολείου που θα συμμετάσχουν στο διαγωνισμό. Δεν πρέπει να υπάρχουν γραμμένες φράσεις πάνω στις εικόνες.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 παραμύθι να είναι δεμένο με σπιράλ ή θερμοκόλληση.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Στην τελευταία σελίδα του παραμυθιού να αναγράφεται το όνομα του σχολείου, το όνομα του υπεύθυνου δασκάλου και τα ονόματα των παιδιών που εργάστηκαν για τη δημιουργία του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 παραμύθι που θα βραβευτεί δυνατό να εκδοθεί και να κυκλοφορήσει σε όλα τα Δημοτικά Σχολεία. Για τον λόγο αυτό, θα πρέπει να ληφθεί υπόψη ότι στην 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πρώτη σελίδα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του παραμυθιού που θα βραβευτεί, θα αναγραφεί από το ΤΑΥ ο σκοπός του διαγωνισμού. 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89040"/>
            <a:ext cx="4953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Όροι, συμμετοχής: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 κάθε σχολείο που ενδιαφέρεται να συμμετάσχει στο διαγωνισμό πρέπει να δηλώσει το ενδιαφέρον του μέχρι τις 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Οκτωβρίου 2014 συμπληρώνοντας το ειδικό έντυπο </a:t>
            </a:r>
            <a:r>
              <a:rPr lang="el-GR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«Δήλωση Ενδιαφέροντος»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(επισυνάπτεται).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Η ομάδα συγγραφής και εικονογράφησης του παραμυθιού που θα εκπροσωπήσει το κάθε σχολείο θα πρέπει να αποτελείται από 5 μέχρι 25 παιδιά.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Κάθε σχολείο μπορεί να συμμετάσχει ΜΟΝΟ με ένα παραμύθι.  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 παραμύθι να παραδοθεί σε τρία έγχρωμα εκτυπωμένα αντίτυπα καθώς και σε ηλεκτρονική  μορφή (σε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DVD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ή σε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USB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στο πρόγραμμα που θα σελιδωθεί και όχι σε μορφή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pdf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Τα παραμύθια που θα υποβληθούν δεν θα επιστραφούν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60648"/>
            <a:ext cx="495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Από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τα δεκαπέντε καλύτερα θα βραβευτούν τα τρία καλύτερα ως 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εξής: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πρώτο Παγκύπρια με το χρηματικό ποσό των τριακοσίων ευρώ (€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300).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δεύτερο Παγκύπρια με το χρηματικό ποσό των διακοσίων ευρώ (€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200).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τρίτο Παγκύπρια με το χρηματικό ποσό των εκατό ευρώ (€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100). 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just"/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Θα δοθούν πιστοποιητικά συμμετοχής σε όλους τους συμμετέχοντες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1124744"/>
            <a:ext cx="4953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Προθεσμίες: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Δήλωση ενδιαφέροντος από σχολεία μέχρι 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Οκτωβρίου 2014.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Λήξη διαγωνισμού και παράδοση των παραμυθιών στη Γραμματεία του αντίστοιχου Συμβουλίου Υδατοπρομήθειας ή του Δήμου Πάφου, ανάλογα με την Επαρχία που βρίσκεται το κάθε Δημοτικό Σχολείο μέχρι 12 Δεκεμβρίου 2014.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Αξιολόγηση των παραμυθιών από την Πρώτη Επιτροπή Αξιολόγησης και ανάδειξη των τριών καλύτερων ανά Επαρχία : Μέχρι 16 Ιανουαρίου 2015.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Αξιολόγηση των 15 καλύτερων από τη Δεύτερη Επιτροπή Αξιολόγησης και ανάδειξη του πρώτου Παγκύπρια: Μέχρι  2 Φεβρουαρίου 2015.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just"/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Η ημερομηνία εκδήλωσης για την απονομή των βραβείων θα ανακοινωθεί αργότερα.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3529464"/>
            <a:ext cx="495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Επιτροπή αξιολόγησης παραμυθιού: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Όλα τα παραμύθια θα αξιολογηθούν στην πρώτη αξιολόγηση από τριμελείς Επαρχιακές επιτροπές οι οποίες θα αποτελούνται από τρία άτομα ως ακολούθως :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ΤΑΥ 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Υπουργείου Παιδείας και Πολιτισμού  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του αντίστοιχου Συμβουλίου Υδατοπρομήθειας ή  του Δήμου Πάφου.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just"/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Τα 15 παραμύθια θα αξιολογηθούν στη δεύτερη αξιολόγηση από επταμελή παγκύπρια επιτροπή  η οποία θα αποτελείται από επτά άτομα ως ακολούθως: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47675" lvl="1" indent="-228600" algn="just">
              <a:buFont typeface="+mj-lt"/>
              <a:buAutoNum type="arabicPeriod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ΤΑΥ 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47675" lvl="1" indent="-228600" algn="just">
              <a:buFont typeface="+mj-lt"/>
              <a:buAutoNum type="arabicPeriod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Υπουργείου Παιδείας και Πολιτισμού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47675" lvl="1" indent="-228600" algn="just">
              <a:buFont typeface="+mj-lt"/>
              <a:buAutoNum type="arabicPeriod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Συμβουλίου Υδατοπρομήθειας Λευκωσίας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47675" lvl="1" indent="-228600" algn="just">
              <a:buFont typeface="+mj-lt"/>
              <a:buAutoNum type="arabicPeriod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Συμβουλίου Υδατοπρομήθειας Λεμεσού 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47675" lvl="1" indent="-228600" algn="just">
              <a:buFont typeface="+mj-lt"/>
              <a:buAutoNum type="arabicPeriod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Συμβουλίου Υδατοπρομήθειας Λάρνακας 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47675" lvl="1" indent="-228600" algn="just">
              <a:buFont typeface="+mj-lt"/>
              <a:buAutoNum type="arabicPeriod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Συμβουλίου Υδατοπρομήθειας Αμμοχώστου 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47675" lvl="1" indent="-228600" algn="just">
              <a:buFont typeface="+mj-lt"/>
              <a:buAutoNum type="arabicPeriod"/>
            </a:pP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Εκπρόσωπο Δήμου Πάφου</a:t>
            </a: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708920"/>
            <a:ext cx="495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Κριτήρια Αξιολόγησης: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82563" lvl="1" indent="-171450" algn="just">
              <a:buFont typeface="Arial" panose="020B0604020202020204" pitchFamily="34" charset="0"/>
              <a:buChar char="•"/>
            </a:pP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Πρωτοτυπία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παρουσίασης για θέματα εξοικονόμησης νερού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82563" lvl="1" indent="-171450" algn="just">
              <a:buFont typeface="Arial" panose="020B0604020202020204" pitchFamily="34" charset="0"/>
              <a:buChar char="•"/>
            </a:pP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Φαντασία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και έξυπνη πλοκή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82563" lvl="1" indent="-171450" algn="just">
              <a:buFont typeface="Arial" panose="020B0604020202020204" pitchFamily="34" charset="0"/>
              <a:buChar char="•"/>
            </a:pP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Χρήση </a:t>
            </a:r>
            <a:r>
              <a:rPr lang="el-G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πλούσιου λεξιλογίου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82563" lvl="1" indent="-171450" algn="just">
              <a:buFont typeface="Arial" panose="020B0604020202020204" pitchFamily="34" charset="0"/>
              <a:buChar char="•"/>
            </a:pPr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Εικονογράφηση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589240"/>
            <a:ext cx="4953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Διαδικασία αξιολόγησης:</a:t>
            </a:r>
            <a:endParaRPr lang="en-GB" sz="1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just"/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Από κάθε Επαρχία (Λευκωσία, Λεμεσό, Λάρνακα, Πάφο και Αμμόχωστο) θα γίνει η πρώτη αξιολόγηση από τριμελή επιτροπή και θα επιλεγούν τα τρία καλύτερα παραμύθια, δηλαδή συνολικά 15 παραμύθια παγκύπρια. </a:t>
            </a:r>
            <a:endParaRPr lang="en-GB" sz="1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just"/>
            <a:r>
              <a:rPr lang="el-G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Στη συνέχεια θα γίνει η δεύτερη αξιολόγηση από επταμελή επιτροπή,  για την επιλογή των τριών καλυτέρων. </a:t>
            </a:r>
            <a:endParaRPr lang="en-GB" sz="1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9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641</Words>
  <Application>Microsoft Office PowerPoint</Application>
  <PresentationFormat>A4 Paper (210x297 mm)</PresentationFormat>
  <Paragraphs>63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</cp:revision>
  <cp:lastPrinted>2014-09-03T07:24:21Z</cp:lastPrinted>
  <dcterms:created xsi:type="dcterms:W3CDTF">2014-08-05T18:12:08Z</dcterms:created>
  <dcterms:modified xsi:type="dcterms:W3CDTF">2014-09-25T11:09:59Z</dcterms:modified>
</cp:coreProperties>
</file>